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62" r:id="rId4"/>
    <p:sldId id="257" r:id="rId5"/>
    <p:sldId id="264" r:id="rId6"/>
    <p:sldId id="265" r:id="rId7"/>
    <p:sldId id="260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5"/>
    <p:restoredTop sz="94658"/>
  </p:normalViewPr>
  <p:slideViewPr>
    <p:cSldViewPr snapToGrid="0" snapToObjects="1">
      <p:cViewPr varScale="1">
        <p:scale>
          <a:sx n="84" d="100"/>
          <a:sy n="84" d="100"/>
        </p:scale>
        <p:origin x="20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5FD4-B838-3542-8E15-A2BAC14A8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A64E4-7341-CD4C-BF23-47224FF3E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A5CD5-CD08-7942-BC2D-9C96D1FA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963C-8129-4042-B255-7FF8DFBB6020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57807-6115-794F-BAE6-2BDF1B16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90F79-F91F-074D-81A3-757894BA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0A7C-37B9-5E48-9F61-10C05EAE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434A-3671-2E4F-8455-68248D779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9046D-3B9C-E044-B518-01A7F28F0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B039F-765B-BF4C-A3CD-666070DF5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F1734-D37F-644C-B7C3-F05A70E4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963C-8129-4042-B255-7FF8DFBB6020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9833-0D2C-074B-B244-A2BD87E19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0F7E6-D1B8-B146-B7C6-90137AD5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0A7C-37B9-5E48-9F61-10C05EAE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5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6B9D-9AAD-A944-A4A2-D6A42BA7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CE8E0-9FC0-DA4E-84BC-60949046E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DF74C-AFDC-AB48-AE76-0772A82D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963C-8129-4042-B255-7FF8DFBB6020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EF2A-E60E-2747-834D-FB358B89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FA424-7C44-E647-BCBC-FCDDCA5E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0A7C-37B9-5E48-9F61-10C05EAE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9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05DA1-A1CB-D24A-A92D-CA59CB3B4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EAB28-D2A3-A642-92D9-7DE83F71D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30C93-51BE-2D4F-B2FE-D63700A8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963C-8129-4042-B255-7FF8DFBB6020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38E68-D0A0-2E4C-8929-6D349313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DCF0D-4D16-B141-B4FA-BB1D29B5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0A7C-37B9-5E48-9F61-10C05EAE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5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62CD-65E1-4748-A852-E1F50019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22ABF-9D79-B842-B279-061C20481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F954-CFFF-7A4E-994A-2D4BCB8A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963C-8129-4042-B255-7FF8DFBB6020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CE1F5-4087-9748-815E-737E452B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BD3AE-C4BE-C549-832F-AE0C2A0A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0A7C-37B9-5E48-9F61-10C05EAE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0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CE15-8E25-244C-8804-E02EE198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A2C86-DDF3-E54E-B10D-53965A46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963C-8129-4042-B255-7FF8DFBB6020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43FDA-801E-854D-948E-DEBEF703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FD633-B1D0-C94D-9B14-D25BE7A9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0A7C-37B9-5E48-9F61-10C05EAE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28F5-EB44-2643-8A42-50646DD5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268C8-4E07-D840-AFC0-FE91BAA47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C7B37-68F7-CD49-839F-003889CA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963C-8129-4042-B255-7FF8DFBB6020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4E38-CE86-6B4E-BDC3-4735ABEC9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551D8-9560-7448-82FA-0D6CE5E6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0A7C-37B9-5E48-9F61-10C05EAE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5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2A72B-6ED4-7D42-8F90-DE9C0EAA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874B-8A9A-6E4C-A4DA-4864F7E90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B0B39-891B-A740-BAE3-9DFFDAA6C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D8201-D6D8-9B4F-A3B1-EB324013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963C-8129-4042-B255-7FF8DFBB6020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14B4C-5DB5-3545-8ACB-8770759D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9CE2B-C541-3248-A432-0A1FE634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0A7C-37B9-5E48-9F61-10C05EAE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4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4D9D-7206-2E4D-9BC9-E0353CC8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AA018-C69B-7A48-BCF4-CF0B59B1F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0E85F-EE21-854D-87B4-060B1BF25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5AD9F-F712-CA42-804B-7D62A0DCD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997ED-A0C0-1A44-8929-6F339DDF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C2AB6-7492-AA47-9642-D40A41DC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963C-8129-4042-B255-7FF8DFBB6020}" type="datetimeFigureOut">
              <a:rPr lang="en-US" smtClean="0"/>
              <a:t>4/7/20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2C25DD-2FF2-464B-A0DA-3822686E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8C652-D616-554F-BCF1-6279F19A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0A7C-37B9-5E48-9F61-10C05EAE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0B02-72B5-D445-93A5-D549F2E9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0020-5822-B24C-A535-5A25E2B9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963C-8129-4042-B255-7FF8DFBB6020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50525-17F7-F545-870A-DBC0A5F8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2A7F3-B438-DA43-9ED8-CEB96DDD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0A7C-37B9-5E48-9F61-10C05EAE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3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066B8-EA87-F641-A027-C106BB75E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963C-8129-4042-B255-7FF8DFBB6020}" type="datetimeFigureOut">
              <a:rPr lang="en-US" smtClean="0"/>
              <a:t>4/7/20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8B008-B93A-4F4C-8117-44A8FE87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4F6E0-D003-A648-B3B9-4CE66DCD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0A7C-37B9-5E48-9F61-10C05EAE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5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4351-30D5-D14B-BDB6-11477841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3A93-6C60-FB47-B757-8011172C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9D7F0-E2B2-FA45-9D10-44757353A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9ED95-BF73-EE47-AB02-BA9B7B8A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963C-8129-4042-B255-7FF8DFBB6020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79988-F99C-6345-B2F0-883A756B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E00F1-C952-DD45-A7E1-2D96E845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0A7C-37B9-5E48-9F61-10C05EAE89D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2F1BC9-7AF3-854A-AADA-A1A848E14A8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12" y="2586672"/>
            <a:ext cx="2141855" cy="2141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FC8059-96CB-D545-B3F5-2EC2660B472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76" y="5656778"/>
            <a:ext cx="3451860" cy="1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9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EB2558-394C-B147-BDC1-F124EA0D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65AC7-8704-8E4F-96F8-D1AA88440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F417C-69B7-3B4B-9C56-6A0B5D90C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2963C-8129-4042-B255-7FF8DFBB6020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A8CC9-6F59-9642-88CD-580DE7711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C9218-DE40-114C-9148-958F28513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0A7C-37B9-5E48-9F61-10C05EAE8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8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97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FB259-56D9-F143-8AE7-C4B450AF43B5}"/>
              </a:ext>
            </a:extLst>
          </p:cNvPr>
          <p:cNvSpPr txBox="1"/>
          <p:nvPr/>
        </p:nvSpPr>
        <p:spPr>
          <a:xfrm>
            <a:off x="0" y="142875"/>
            <a:ext cx="5357813" cy="671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Occupational Therapy in Primary Care – Being relevant in the current crisis.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Catherine Fink NZROT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85F93-8425-4F45-B02A-B4AAB3D665B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5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E403AE-C183-3A4F-8495-932233D4E551}"/>
              </a:ext>
            </a:extLst>
          </p:cNvPr>
          <p:cNvSpPr txBox="1"/>
          <p:nvPr/>
        </p:nvSpPr>
        <p:spPr>
          <a:xfrm>
            <a:off x="4635592" y="629268"/>
            <a:ext cx="6916330" cy="7423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45A73-1748-0041-BC50-645110624CC3}"/>
              </a:ext>
            </a:extLst>
          </p:cNvPr>
          <p:cNvSpPr txBox="1"/>
          <p:nvPr/>
        </p:nvSpPr>
        <p:spPr>
          <a:xfrm>
            <a:off x="4635590" y="1371583"/>
            <a:ext cx="7408773" cy="5229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Opportunities for Occupational Therapy in Primary Care-General Practice presented by the COVID-19 crisis.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 some case examples from the presenter’s current practice.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Understand how best to approach, connect with and communicate with General Practice at this time.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Consider the skills, knowledge and resources we Occupational Therapists have in our tool-kits and how we can implement these in the current situation.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Become aware of potential funding avenues to enable engagement with General Practice/Primary Care and where to seek support.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7122EA-C791-8145-813E-C8F80D82EFE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r="1750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DBA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68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D44185-6A98-D840-BE00-76E58BB673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422" y="257809"/>
            <a:ext cx="2141855" cy="2141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59EBFA-15FB-E74F-BCD8-FF29FD7F1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" cy="3378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DBEDD-41F2-EA4A-9083-2AD1EBCF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88" y="365126"/>
            <a:ext cx="9853612" cy="787878"/>
          </a:xfrm>
        </p:spPr>
        <p:txBody>
          <a:bodyPr/>
          <a:lstStyle/>
          <a:p>
            <a:pPr algn="ctr"/>
            <a:r>
              <a:rPr lang="en-US" b="1" dirty="0"/>
              <a:t>Back-story and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92837-7B24-374C-A789-B33BC2571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224" y="1357313"/>
            <a:ext cx="6124575" cy="4819650"/>
          </a:xfrm>
        </p:spPr>
        <p:txBody>
          <a:bodyPr/>
          <a:lstStyle/>
          <a:p>
            <a:r>
              <a:rPr lang="en-US" dirty="0"/>
              <a:t>Our story</a:t>
            </a:r>
          </a:p>
          <a:p>
            <a:r>
              <a:rPr lang="en-US" dirty="0"/>
              <a:t>Understanding of General Practice</a:t>
            </a:r>
          </a:p>
          <a:p>
            <a:pPr lvl="1"/>
            <a:r>
              <a:rPr lang="en-US" dirty="0"/>
              <a:t>Multidisciplinary approach vs Medical approach</a:t>
            </a:r>
          </a:p>
          <a:p>
            <a:pPr lvl="1"/>
            <a:r>
              <a:rPr lang="en-US" dirty="0"/>
              <a:t>Being helpful to GPs</a:t>
            </a:r>
          </a:p>
          <a:p>
            <a:pPr lvl="1"/>
            <a:r>
              <a:rPr lang="en-US" dirty="0"/>
              <a:t>Secondary care under pressure = more load on GP.</a:t>
            </a:r>
          </a:p>
          <a:p>
            <a:pPr lvl="1"/>
            <a:r>
              <a:rPr lang="en-US" dirty="0"/>
              <a:t>Generally don’t “get” OT</a:t>
            </a:r>
          </a:p>
          <a:p>
            <a:pPr lvl="1"/>
            <a:endParaRPr lang="en-US" dirty="0"/>
          </a:p>
          <a:p>
            <a:r>
              <a:rPr lang="en-US" dirty="0"/>
              <a:t>What is Primary Care? (not just General Practice)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FF73C-2960-D148-85CF-B2A64B0CBDC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" y="3582510"/>
            <a:ext cx="2718753" cy="1850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2C6993-C107-6A4C-A113-D4A00C7A4C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8" y="5800725"/>
            <a:ext cx="8600067" cy="4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3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268E-7978-5C43-9559-994030DB5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585788"/>
            <a:ext cx="10172700" cy="1274539"/>
          </a:xfrm>
        </p:spPr>
        <p:txBody>
          <a:bodyPr>
            <a:normAutofit/>
          </a:bodyPr>
          <a:lstStyle/>
          <a:p>
            <a:pPr algn="ctr"/>
            <a:r>
              <a:rPr lang="en-US" sz="4100" b="1" dirty="0"/>
              <a:t>Opportunities for OT in Primary Care presented by COVID-19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E21BF-BDCE-3845-9D76-ECD1ED4C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036" y="2446115"/>
            <a:ext cx="8534977" cy="4040410"/>
          </a:xfrm>
        </p:spPr>
        <p:txBody>
          <a:bodyPr anchor="ctr">
            <a:noAutofit/>
          </a:bodyPr>
          <a:lstStyle/>
          <a:p>
            <a:r>
              <a:rPr lang="en-US" sz="2400" dirty="0"/>
              <a:t>Brief, early and preventative intervention</a:t>
            </a:r>
          </a:p>
          <a:p>
            <a:r>
              <a:rPr lang="en-US" sz="2400" dirty="0"/>
              <a:t>Be a generalist</a:t>
            </a:r>
          </a:p>
          <a:p>
            <a:r>
              <a:rPr lang="en-US" sz="2400" dirty="0"/>
              <a:t>Care co-ordination</a:t>
            </a:r>
          </a:p>
          <a:p>
            <a:r>
              <a:rPr lang="en-US" sz="2400" dirty="0"/>
              <a:t>Empowering independence and self management</a:t>
            </a:r>
          </a:p>
          <a:p>
            <a:r>
              <a:rPr lang="en-US" sz="2400" dirty="0"/>
              <a:t>Educate both colleagues as well as consumers about occupation and health</a:t>
            </a:r>
          </a:p>
          <a:p>
            <a:r>
              <a:rPr lang="en-US" sz="2400" dirty="0"/>
              <a:t>Develop new and relevant skills</a:t>
            </a:r>
          </a:p>
          <a:p>
            <a:r>
              <a:rPr lang="en-US" sz="2400" dirty="0"/>
              <a:t>Become a valued member of the team</a:t>
            </a:r>
          </a:p>
          <a:p>
            <a:r>
              <a:rPr lang="en-US" sz="2400" dirty="0"/>
              <a:t>We use time well to get to the bottom of big issues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97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DB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BDCA1-085E-D447-BE96-48661DF7B4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268E-7978-5C43-9559-994030DB5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5"/>
            <a:ext cx="9379172" cy="801186"/>
          </a:xfrm>
        </p:spPr>
        <p:txBody>
          <a:bodyPr>
            <a:normAutofit/>
          </a:bodyPr>
          <a:lstStyle/>
          <a:p>
            <a:r>
              <a:rPr lang="en-NZ" sz="4000" b="1" dirty="0"/>
              <a:t>Case examples from current practice</a:t>
            </a:r>
            <a:endParaRPr lang="en-US" sz="4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E21BF-BDCE-3845-9D76-ECD1ED4C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878859" cy="4251215"/>
          </a:xfrm>
        </p:spPr>
        <p:txBody>
          <a:bodyPr anchor="ctr">
            <a:normAutofit/>
          </a:bodyPr>
          <a:lstStyle/>
          <a:p>
            <a:r>
              <a:rPr lang="en-US" dirty="0"/>
              <a:t>Elderly man, falls</a:t>
            </a:r>
          </a:p>
          <a:p>
            <a:r>
              <a:rPr lang="en-US" dirty="0"/>
              <a:t>Elderly woman social isolation</a:t>
            </a:r>
          </a:p>
          <a:p>
            <a:r>
              <a:rPr lang="en-US" dirty="0"/>
              <a:t>Young solo mother, essential worker, persistent pain, acute distress.</a:t>
            </a:r>
          </a:p>
          <a:p>
            <a:r>
              <a:rPr lang="en-US" dirty="0"/>
              <a:t>Woman with long term mental health issues, hoarding, social challenges worsened by pandemic.</a:t>
            </a:r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97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DB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BDCA1-085E-D447-BE96-48661DF7B4BD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2444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268E-7978-5C43-9559-994030DB5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57176"/>
            <a:ext cx="9972675" cy="1042987"/>
          </a:xfrm>
        </p:spPr>
        <p:txBody>
          <a:bodyPr>
            <a:normAutofit/>
          </a:bodyPr>
          <a:lstStyle/>
          <a:p>
            <a:r>
              <a:rPr lang="en-NZ" b="1" dirty="0"/>
              <a:t>How to connect with General Practice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E21BF-BDCE-3845-9D76-ECD1ED4C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57350"/>
            <a:ext cx="9662286" cy="4943475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Be relevant and meaningful</a:t>
            </a:r>
          </a:p>
          <a:p>
            <a:r>
              <a:rPr lang="en-US" sz="2400" dirty="0"/>
              <a:t>Build trust and relationship</a:t>
            </a:r>
          </a:p>
          <a:p>
            <a:r>
              <a:rPr lang="en-US" sz="2400" dirty="0"/>
              <a:t>Don’t replicate services</a:t>
            </a:r>
          </a:p>
          <a:p>
            <a:r>
              <a:rPr lang="en-US" sz="2400" dirty="0"/>
              <a:t>Be flexible, adaptable, generalist and responsive</a:t>
            </a:r>
          </a:p>
          <a:p>
            <a:r>
              <a:rPr lang="en-US" sz="2400" dirty="0"/>
              <a:t>Communicate, communicate, communicate</a:t>
            </a:r>
          </a:p>
          <a:p>
            <a:r>
              <a:rPr lang="en-US" sz="2400" dirty="0"/>
              <a:t>Make sense…(watch your language)</a:t>
            </a:r>
          </a:p>
          <a:p>
            <a:r>
              <a:rPr lang="en-US" sz="2400" dirty="0"/>
              <a:t>Stay on their radar</a:t>
            </a:r>
          </a:p>
          <a:p>
            <a:r>
              <a:rPr lang="en-US" sz="2400" dirty="0"/>
              <a:t>Have an unforgettable elevator pitch or tag line</a:t>
            </a:r>
          </a:p>
          <a:p>
            <a:r>
              <a:rPr lang="en-US" sz="2400" dirty="0"/>
              <a:t>Connect with the whole team…the PM is your friend</a:t>
            </a:r>
          </a:p>
          <a:p>
            <a:r>
              <a:rPr lang="en-US" sz="2400" dirty="0"/>
              <a:t>Don’t be annoying!</a:t>
            </a:r>
          </a:p>
          <a:p>
            <a:r>
              <a:rPr lang="en-US" sz="2400" dirty="0"/>
              <a:t>Know your limits and scope</a:t>
            </a:r>
          </a:p>
          <a:p>
            <a:r>
              <a:rPr lang="en-US" sz="2400" dirty="0"/>
              <a:t>Have strong connections and networks</a:t>
            </a:r>
          </a:p>
          <a:p>
            <a:endParaRPr lang="en-US" sz="1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97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DB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BDCA1-085E-D447-BE96-48661DF7B4BD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1759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57E1DD-A681-8041-941F-2870D5B53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2901" y="112338"/>
            <a:ext cx="13127827" cy="8460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BAA2C-1C68-8F4E-BF87-77EE7678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b="1" dirty="0"/>
              <a:t>What’s in our OT tool-kits?</a:t>
            </a:r>
            <a:br>
              <a:rPr lang="en-N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268E-7978-5C43-9559-994030DB5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pPr algn="ctr"/>
            <a:r>
              <a:rPr lang="en-NZ" b="1" dirty="0"/>
              <a:t>The “F” word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E21BF-BDCE-3845-9D76-ECD1ED4C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57351"/>
            <a:ext cx="7829550" cy="487203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Funding – how it works for us</a:t>
            </a:r>
          </a:p>
          <a:p>
            <a:r>
              <a:rPr lang="en-US" sz="2400" dirty="0"/>
              <a:t>Financial strain on General Practice</a:t>
            </a:r>
          </a:p>
          <a:p>
            <a:r>
              <a:rPr lang="en-US" sz="2400" dirty="0"/>
              <a:t>Potential sources</a:t>
            </a:r>
          </a:p>
          <a:p>
            <a:r>
              <a:rPr lang="en-US" sz="2400" dirty="0"/>
              <a:t>Patient pay – should OT be free?</a:t>
            </a:r>
          </a:p>
          <a:p>
            <a:r>
              <a:rPr lang="en-US" sz="2400" dirty="0"/>
              <a:t>Approach local PHO </a:t>
            </a:r>
          </a:p>
          <a:p>
            <a:r>
              <a:rPr lang="en-US" sz="2400" dirty="0"/>
              <a:t>Voluntary work</a:t>
            </a:r>
          </a:p>
          <a:p>
            <a:r>
              <a:rPr lang="en-US" sz="2400" dirty="0"/>
              <a:t>Don’t expect to get rich</a:t>
            </a:r>
          </a:p>
          <a:p>
            <a:endParaRPr lang="en-US" sz="15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97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DB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BDCA1-085E-D447-BE96-48661DF7B4BD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8815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268E-7978-5C43-9559-994030DB5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8952452" cy="1210221"/>
          </a:xfrm>
        </p:spPr>
        <p:txBody>
          <a:bodyPr>
            <a:normAutofit/>
          </a:bodyPr>
          <a:lstStyle/>
          <a:p>
            <a:r>
              <a:rPr lang="en-US" b="1" dirty="0" err="1"/>
              <a:t>ThriveOT</a:t>
            </a:r>
            <a:r>
              <a:rPr lang="en-US" b="1" dirty="0"/>
              <a:t> – Fingers in different 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E21BF-BDCE-3845-9D76-ECD1ED4C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59" y="1953127"/>
            <a:ext cx="7586441" cy="46048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General Practice</a:t>
            </a:r>
          </a:p>
          <a:p>
            <a:r>
              <a:rPr lang="en-US" sz="2400" dirty="0"/>
              <a:t>Community education</a:t>
            </a:r>
          </a:p>
          <a:p>
            <a:r>
              <a:rPr lang="en-US" sz="2400" dirty="0"/>
              <a:t>Private patients</a:t>
            </a:r>
          </a:p>
          <a:p>
            <a:r>
              <a:rPr lang="en-US" sz="2400" dirty="0"/>
              <a:t>Advance Care Planning</a:t>
            </a:r>
          </a:p>
          <a:p>
            <a:r>
              <a:rPr lang="en-US" sz="2400" dirty="0"/>
              <a:t>Veterans Affairs New Zealand</a:t>
            </a:r>
          </a:p>
          <a:p>
            <a:r>
              <a:rPr lang="en-US" sz="2400" dirty="0"/>
              <a:t>OTBNZ Auditing</a:t>
            </a:r>
          </a:p>
          <a:p>
            <a:r>
              <a:rPr lang="en-US" sz="2400" dirty="0"/>
              <a:t>Supervision</a:t>
            </a:r>
          </a:p>
          <a:p>
            <a:r>
              <a:rPr lang="en-US" sz="2400" dirty="0"/>
              <a:t>Online presence</a:t>
            </a:r>
          </a:p>
          <a:p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97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3DB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BDCA1-085E-D447-BE96-48661DF7B4BD}"/>
              </a:ext>
            </a:extLst>
          </p:cNvPr>
          <p:cNvPicPr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8BDD9D-9B18-D54E-9EF4-B4306E59E90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4829175"/>
            <a:ext cx="3795491" cy="14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394</Words>
  <Application>Microsoft Macintosh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Back-story and Context</vt:lpstr>
      <vt:lpstr>Opportunities for OT in Primary Care presented by COVID-19 Crisis</vt:lpstr>
      <vt:lpstr>Case examples from current practice</vt:lpstr>
      <vt:lpstr>How to connect with General Practice</vt:lpstr>
      <vt:lpstr>What’s in our OT tool-kits? </vt:lpstr>
      <vt:lpstr>The “F” word</vt:lpstr>
      <vt:lpstr>ThriveOT – Fingers in different pies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Fink</dc:creator>
  <cp:lastModifiedBy>Catherine Fink</cp:lastModifiedBy>
  <cp:revision>5</cp:revision>
  <dcterms:created xsi:type="dcterms:W3CDTF">2020-04-03T02:45:12Z</dcterms:created>
  <dcterms:modified xsi:type="dcterms:W3CDTF">2020-04-08T20:38:16Z</dcterms:modified>
</cp:coreProperties>
</file>